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eg"/>
  <Override PartName="/ppt/media/image5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7" r:id="rId5"/>
    <p:sldId id="259" r:id="rId6"/>
    <p:sldId id="260" r:id="rId7"/>
    <p:sldId id="261" r:id="rId8"/>
    <p:sldId id="267" r:id="rId9"/>
    <p:sldId id="265" r:id="rId10"/>
    <p:sldId id="266" r:id="rId11"/>
    <p:sldId id="277" r:id="rId12"/>
    <p:sldId id="268" r:id="rId13"/>
    <p:sldId id="262" r:id="rId14"/>
    <p:sldId id="283" r:id="rId15"/>
    <p:sldId id="284" r:id="rId16"/>
    <p:sldId id="285" r:id="rId17"/>
    <p:sldId id="264" r:id="rId18"/>
    <p:sldId id="274" r:id="rId19"/>
    <p:sldId id="281" r:id="rId20"/>
    <p:sldId id="275" r:id="rId21"/>
    <p:sldId id="282" r:id="rId22"/>
    <p:sldId id="269" r:id="rId23"/>
    <p:sldId id="270" r:id="rId24"/>
    <p:sldId id="278" r:id="rId25"/>
    <p:sldId id="286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BurnUp</a:t>
            </a:r>
            <a:r>
              <a:rPr lang="en-US" baseline="0"/>
              <a:t> Chart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Feuil1!$D$5</c:f>
              <c:strCache>
                <c:ptCount val="1"/>
                <c:pt idx="0">
                  <c:v>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7611111111111112E-2"/>
                  <c:y val="-3.00579615048118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D1D-4D80-8DAD-B57A4FFF2C2E}"/>
                </c:ext>
              </c:extLst>
            </c:dLbl>
            <c:dLbl>
              <c:idx val="1"/>
              <c:layout>
                <c:manualLayout>
                  <c:x val="-2.038888888888889E-2"/>
                  <c:y val="-3.46875911344415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1D-4D80-8DAD-B57A4FFF2C2E}"/>
                </c:ext>
              </c:extLst>
            </c:dLbl>
            <c:dLbl>
              <c:idx val="2"/>
              <c:layout>
                <c:manualLayout>
                  <c:x val="-2.8722222222222222E-2"/>
                  <c:y val="-3.9317220764071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1D-4D80-8DAD-B57A4FFF2C2E}"/>
                </c:ext>
              </c:extLst>
            </c:dLbl>
            <c:dLbl>
              <c:idx val="3"/>
              <c:layout>
                <c:manualLayout>
                  <c:x val="-2.7166666666666665E-2"/>
                  <c:y val="-4.3946850393700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1D-4D80-8DAD-B57A4FFF2C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Feuil1!$C$6:$C$9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Feuil1!$D$6:$D$9</c:f>
              <c:numCache>
                <c:formatCode>General</c:formatCode>
                <c:ptCount val="4"/>
                <c:pt idx="0">
                  <c:v>0</c:v>
                </c:pt>
                <c:pt idx="1">
                  <c:v>180</c:v>
                </c:pt>
                <c:pt idx="2">
                  <c:v>320</c:v>
                </c:pt>
                <c:pt idx="3">
                  <c:v>460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D1D-4D80-8DAD-B57A4FFF2C2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736184528"/>
        <c:axId val="477543616"/>
      </c:scatterChart>
      <c:valAx>
        <c:axId val="736184528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Nombre</a:t>
                </a:r>
                <a:r>
                  <a:rPr lang="en-US" baseline="0"/>
                  <a:t> de sprints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77543616"/>
        <c:crosses val="autoZero"/>
        <c:crossBetween val="midCat"/>
        <c:majorUnit val="1"/>
      </c:valAx>
      <c:valAx>
        <c:axId val="4775436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Points d'impotance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36184528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23.10.2018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22B6A67-4E55-4E51-95EB-C8294C84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" y="-667940"/>
            <a:ext cx="14630400" cy="81938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0131935-8D02-4825-90B4-F336667CCA8E}"/>
              </a:ext>
            </a:extLst>
          </p:cNvPr>
          <p:cNvSpPr txBox="1"/>
          <p:nvPr/>
        </p:nvSpPr>
        <p:spPr>
          <a:xfrm>
            <a:off x="3366727" y="2967335"/>
            <a:ext cx="5354351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  <a:softEdge rad="0"/>
          </a:effectLst>
        </p:spPr>
        <p:txBody>
          <a:bodyPr wrap="none" rtlCol="0">
            <a:spAutoFit/>
          </a:bodyPr>
          <a:lstStyle/>
          <a:p>
            <a:r>
              <a:rPr lang="fr-FR" sz="6000" b="1" cap="all" spc="-150" dirty="0" err="1">
                <a:solidFill>
                  <a:schemeClr val="bg1"/>
                </a:solidFill>
                <a:latin typeface="Montserrat" panose="00000500000000000000" pitchFamily="2" charset="0"/>
                <a:cs typeface="Dubai Medium" panose="020B0604020202020204" pitchFamily="34" charset="-78"/>
              </a:rPr>
              <a:t>BoVoyages</a:t>
            </a:r>
            <a:endParaRPr lang="fr-FR" sz="6000" b="1" cap="all" spc="-150" dirty="0">
              <a:solidFill>
                <a:schemeClr val="bg1"/>
              </a:solidFill>
              <a:latin typeface="Montserrat" panose="00000500000000000000" pitchFamily="2" charset="0"/>
              <a:cs typeface="Dubai Medium" panose="020B0604020202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44956-FB23-47EB-920C-3D8BF7A235DD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Diagramme de Classes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CA7115-A313-48EE-B48F-17E29FB7A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29" y="1340054"/>
            <a:ext cx="9747741" cy="60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65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F962-2B59-4E74-AC32-82CC900B573E}"/>
              </a:ext>
            </a:extLst>
          </p:cNvPr>
          <p:cNvSpPr/>
          <p:nvPr/>
        </p:nvSpPr>
        <p:spPr>
          <a:xfrm>
            <a:off x="-3716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Architecture N-Tiers :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7" y="2728399"/>
            <a:ext cx="1816864" cy="11573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72" y="1593578"/>
            <a:ext cx="8971078" cy="452983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9" y="398029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REALISATION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5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4A5D3-422B-4145-A779-86419E4371D8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881150-7654-4161-82B3-884ED23ECAD7}"/>
              </a:ext>
            </a:extLst>
          </p:cNvPr>
          <p:cNvSpPr txBox="1"/>
          <p:nvPr/>
        </p:nvSpPr>
        <p:spPr>
          <a:xfrm>
            <a:off x="218084" y="174104"/>
            <a:ext cx="7967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Fonctionnalité : Liste de destinations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023090-8752-4368-8F4B-922EEEC98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288"/>
            <a:ext cx="12192000" cy="4851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BCB4A9-B4F8-4173-B9C1-A7B28FA32ACF}"/>
              </a:ext>
            </a:extLst>
          </p:cNvPr>
          <p:cNvSpPr/>
          <p:nvPr/>
        </p:nvSpPr>
        <p:spPr>
          <a:xfrm>
            <a:off x="0" y="929079"/>
            <a:ext cx="12192000" cy="592892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4E1ED35-5FBD-4445-A79E-CD4DB17B1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r="-1"/>
          <a:stretch/>
        </p:blipFill>
        <p:spPr>
          <a:xfrm>
            <a:off x="4690198" y="4238259"/>
            <a:ext cx="7502731" cy="26197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830FA1-CD85-47EB-B43F-D992B9A3381F}"/>
              </a:ext>
            </a:extLst>
          </p:cNvPr>
          <p:cNvSpPr/>
          <p:nvPr/>
        </p:nvSpPr>
        <p:spPr>
          <a:xfrm>
            <a:off x="5947794" y="6409189"/>
            <a:ext cx="587230" cy="2579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A39B16-1929-4FA1-B650-183BDA70A7EA}"/>
              </a:ext>
            </a:extLst>
          </p:cNvPr>
          <p:cNvSpPr/>
          <p:nvPr/>
        </p:nvSpPr>
        <p:spPr>
          <a:xfrm>
            <a:off x="8147948" y="6064814"/>
            <a:ext cx="2212456" cy="2579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589BAA-256B-47D5-9883-AFDD350F4BA4}"/>
              </a:ext>
            </a:extLst>
          </p:cNvPr>
          <p:cNvSpPr/>
          <p:nvPr/>
        </p:nvSpPr>
        <p:spPr>
          <a:xfrm>
            <a:off x="6815497" y="6063656"/>
            <a:ext cx="1254712" cy="2579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2B3B87-1133-4C6B-9F59-AA82AD11E050}"/>
              </a:ext>
            </a:extLst>
          </p:cNvPr>
          <p:cNvSpPr/>
          <p:nvPr/>
        </p:nvSpPr>
        <p:spPr>
          <a:xfrm>
            <a:off x="0" y="929079"/>
            <a:ext cx="12192000" cy="592892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4A5D3-422B-4145-A779-86419E4371D8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881150-7654-4161-82B3-884ED23ECAD7}"/>
              </a:ext>
            </a:extLst>
          </p:cNvPr>
          <p:cNvSpPr txBox="1"/>
          <p:nvPr/>
        </p:nvSpPr>
        <p:spPr>
          <a:xfrm>
            <a:off x="218084" y="174104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Entité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2D5D9C-3590-4329-8C4C-FAF4C045C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/>
          <a:stretch/>
        </p:blipFill>
        <p:spPr>
          <a:xfrm>
            <a:off x="218084" y="1103185"/>
            <a:ext cx="7157576" cy="40105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4D7107-C114-4E78-91D7-72B12C659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72" y="5467156"/>
            <a:ext cx="6858957" cy="13908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484500D-DAB1-4EAC-A89D-273048E95280}"/>
              </a:ext>
            </a:extLst>
          </p:cNvPr>
          <p:cNvSpPr txBox="1"/>
          <p:nvPr/>
        </p:nvSpPr>
        <p:spPr>
          <a:xfrm>
            <a:off x="10023199" y="5098559"/>
            <a:ext cx="21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84300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ADD2C4-FC9D-435A-99D2-63CEF3B9A169}"/>
              </a:ext>
            </a:extLst>
          </p:cNvPr>
          <p:cNvSpPr/>
          <p:nvPr/>
        </p:nvSpPr>
        <p:spPr>
          <a:xfrm>
            <a:off x="0" y="929079"/>
            <a:ext cx="12192000" cy="592892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4A5D3-422B-4145-A779-86419E4371D8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881150-7654-4161-82B3-884ED23ECAD7}"/>
              </a:ext>
            </a:extLst>
          </p:cNvPr>
          <p:cNvSpPr txBox="1"/>
          <p:nvPr/>
        </p:nvSpPr>
        <p:spPr>
          <a:xfrm>
            <a:off x="218084" y="174104"/>
            <a:ext cx="4674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Service et Repository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CD3A338-D8D7-4B32-B709-4892730DD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r="1"/>
          <a:stretch/>
        </p:blipFill>
        <p:spPr>
          <a:xfrm>
            <a:off x="218084" y="5945956"/>
            <a:ext cx="7239901" cy="4191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AD3192-E8DE-4383-9332-3321598C1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r="1"/>
          <a:stretch/>
        </p:blipFill>
        <p:spPr>
          <a:xfrm>
            <a:off x="218084" y="1106852"/>
            <a:ext cx="4329940" cy="58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70CBBC6-03C6-4357-BC8D-446883F403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/>
          <a:stretch/>
        </p:blipFill>
        <p:spPr>
          <a:xfrm>
            <a:off x="218084" y="2939722"/>
            <a:ext cx="6610726" cy="18576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63B52B-66B6-435B-B523-FEA83AB23EEE}"/>
              </a:ext>
            </a:extLst>
          </p:cNvPr>
          <p:cNvSpPr/>
          <p:nvPr/>
        </p:nvSpPr>
        <p:spPr>
          <a:xfrm>
            <a:off x="-1859" y="1929543"/>
            <a:ext cx="12191999" cy="7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6871C1-8258-4AB1-926C-E08DD186F9F3}"/>
              </a:ext>
            </a:extLst>
          </p:cNvPr>
          <p:cNvSpPr/>
          <p:nvPr/>
        </p:nvSpPr>
        <p:spPr>
          <a:xfrm>
            <a:off x="-1860" y="5013699"/>
            <a:ext cx="12191999" cy="7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8CDE99-4808-4B31-A1CD-9FFA31CF3375}"/>
              </a:ext>
            </a:extLst>
          </p:cNvPr>
          <p:cNvSpPr txBox="1"/>
          <p:nvPr/>
        </p:nvSpPr>
        <p:spPr>
          <a:xfrm>
            <a:off x="10114187" y="5761290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Spring Data JPA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5D23448-2D36-4304-B35F-891DF74EDF91}"/>
              </a:ext>
            </a:extLst>
          </p:cNvPr>
          <p:cNvSpPr txBox="1"/>
          <p:nvPr/>
        </p:nvSpPr>
        <p:spPr>
          <a:xfrm>
            <a:off x="11175375" y="267713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Service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594B7B-CC79-4763-A10A-C568B68050E8}"/>
              </a:ext>
            </a:extLst>
          </p:cNvPr>
          <p:cNvSpPr txBox="1"/>
          <p:nvPr/>
        </p:nvSpPr>
        <p:spPr>
          <a:xfrm>
            <a:off x="11175375" y="92734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22442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ADD2C4-FC9D-435A-99D2-63CEF3B9A169}"/>
              </a:ext>
            </a:extLst>
          </p:cNvPr>
          <p:cNvSpPr/>
          <p:nvPr/>
        </p:nvSpPr>
        <p:spPr>
          <a:xfrm>
            <a:off x="0" y="929079"/>
            <a:ext cx="12192000" cy="592892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4A5D3-422B-4145-A779-86419E4371D8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881150-7654-4161-82B3-884ED23ECAD7}"/>
              </a:ext>
            </a:extLst>
          </p:cNvPr>
          <p:cNvSpPr txBox="1"/>
          <p:nvPr/>
        </p:nvSpPr>
        <p:spPr>
          <a:xfrm>
            <a:off x="218084" y="174104"/>
            <a:ext cx="2610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Controller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5E282B-765C-4AB0-91B7-F436CE9FE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r="-1"/>
          <a:stretch/>
        </p:blipFill>
        <p:spPr>
          <a:xfrm>
            <a:off x="218084" y="1103185"/>
            <a:ext cx="7502731" cy="261974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D0A78DE-26E2-4746-9B66-72689F4A3C96}"/>
              </a:ext>
            </a:extLst>
          </p:cNvPr>
          <p:cNvSpPr txBox="1"/>
          <p:nvPr/>
        </p:nvSpPr>
        <p:spPr>
          <a:xfrm>
            <a:off x="10625287" y="92734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42373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2B3B87-1133-4C6B-9F59-AA82AD11E050}"/>
              </a:ext>
            </a:extLst>
          </p:cNvPr>
          <p:cNvSpPr/>
          <p:nvPr/>
        </p:nvSpPr>
        <p:spPr>
          <a:xfrm>
            <a:off x="0" y="929079"/>
            <a:ext cx="12192000" cy="592892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4A5D3-422B-4145-A779-86419E4371D8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881150-7654-4161-82B3-884ED23ECAD7}"/>
              </a:ext>
            </a:extLst>
          </p:cNvPr>
          <p:cNvSpPr txBox="1"/>
          <p:nvPr/>
        </p:nvSpPr>
        <p:spPr>
          <a:xfrm>
            <a:off x="218084" y="174104"/>
            <a:ext cx="5030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JSP (Java Server Page)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202B656-D800-4F64-9D61-329FE4FA8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4" y="1004994"/>
            <a:ext cx="6963747" cy="58110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23BE094-F29A-47FA-B1CF-93921E1DA7E1}"/>
              </a:ext>
            </a:extLst>
          </p:cNvPr>
          <p:cNvSpPr txBox="1"/>
          <p:nvPr/>
        </p:nvSpPr>
        <p:spPr>
          <a:xfrm>
            <a:off x="10625287" y="92734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Montserrat" panose="00000500000000000000" pitchFamily="2" charset="0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361088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F962-2B59-4E74-AC32-82CC900B573E}"/>
              </a:ext>
            </a:extLst>
          </p:cNvPr>
          <p:cNvSpPr/>
          <p:nvPr/>
        </p:nvSpPr>
        <p:spPr>
          <a:xfrm>
            <a:off x="-3716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ECRAN 2 :  authentification Client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5A48A1-8D28-408F-8C99-99CB40D35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5" y="1094450"/>
            <a:ext cx="10669489" cy="34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80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F962-2B59-4E74-AC32-82CC900B573E}"/>
              </a:ext>
            </a:extLst>
          </p:cNvPr>
          <p:cNvSpPr/>
          <p:nvPr/>
        </p:nvSpPr>
        <p:spPr>
          <a:xfrm>
            <a:off x="-3716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ECRAN 2 :  authentification Client  </a:t>
            </a:r>
          </a:p>
        </p:txBody>
      </p:sp>
    </p:spTree>
    <p:extLst>
      <p:ext uri="{BB962C8B-B14F-4D97-AF65-F5344CB8AC3E}">
        <p14:creationId xmlns:p14="http://schemas.microsoft.com/office/powerpoint/2010/main" val="1493048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03B459-5318-4AAB-9E47-4D5A389A63F0}"/>
              </a:ext>
            </a:extLst>
          </p:cNvPr>
          <p:cNvSpPr/>
          <p:nvPr/>
        </p:nvSpPr>
        <p:spPr>
          <a:xfrm>
            <a:off x="380999" y="1459685"/>
            <a:ext cx="103736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>
                <a:latin typeface="Montserrat" panose="00000500000000000000" pitchFamily="2" charset="0"/>
              </a:rPr>
              <a:t>Pia BAUER</a:t>
            </a:r>
          </a:p>
          <a:p>
            <a:r>
              <a:rPr lang="fr-FR" dirty="0">
                <a:latin typeface="Montserrat" panose="00000500000000000000" pitchFamily="2" charset="0"/>
              </a:rPr>
              <a:t>	Doctorat en mathématiques</a:t>
            </a:r>
          </a:p>
          <a:p>
            <a:r>
              <a:rPr lang="fr-FR" dirty="0">
                <a:latin typeface="Montserrat" panose="00000500000000000000" pitchFamily="2" charset="0"/>
              </a:rPr>
              <a:t>               Certificat d'Aptitude aux Fonctions de Directeur d'Etablissement médico-social</a:t>
            </a:r>
          </a:p>
          <a:p>
            <a:r>
              <a:rPr lang="fr-FR" dirty="0">
                <a:latin typeface="Montserrat" panose="00000500000000000000" pitchFamily="2" charset="0"/>
              </a:rPr>
              <a:t>                  SCRUM MASTER</a:t>
            </a:r>
          </a:p>
          <a:p>
            <a:endParaRPr lang="fr-FR" b="1" dirty="0">
              <a:latin typeface="Montserrat" panose="00000500000000000000" pitchFamily="2" charset="0"/>
            </a:endParaRPr>
          </a:p>
          <a:p>
            <a:endParaRPr lang="fr-FR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b="1" dirty="0">
                <a:latin typeface="Montserrat" panose="00000500000000000000" pitchFamily="2" charset="0"/>
              </a:rPr>
              <a:t>Gabrielle GRATECAP</a:t>
            </a:r>
          </a:p>
          <a:p>
            <a:r>
              <a:rPr lang="fr-FR" dirty="0">
                <a:latin typeface="Montserrat" panose="00000500000000000000" pitchFamily="2" charset="0"/>
              </a:rPr>
              <a:t>	Master Neurosciences</a:t>
            </a:r>
          </a:p>
          <a:p>
            <a:r>
              <a:rPr lang="fr-FR" dirty="0">
                <a:latin typeface="Montserrat" panose="00000500000000000000" pitchFamily="2" charset="0"/>
              </a:rPr>
              <a:t>                  DEVELOPPEUSE</a:t>
            </a:r>
          </a:p>
          <a:p>
            <a:endParaRPr lang="fr-FR" b="1" dirty="0">
              <a:latin typeface="Montserrat" panose="00000500000000000000" pitchFamily="2" charset="0"/>
            </a:endParaRPr>
          </a:p>
          <a:p>
            <a:endParaRPr lang="fr-FR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b="1" dirty="0">
                <a:latin typeface="Montserrat" panose="00000500000000000000" pitchFamily="2" charset="0"/>
              </a:rPr>
              <a:t>Moussa SALL</a:t>
            </a:r>
          </a:p>
          <a:p>
            <a:r>
              <a:rPr lang="fr-FR" dirty="0">
                <a:latin typeface="Montserrat" panose="00000500000000000000" pitchFamily="2" charset="0"/>
              </a:rPr>
              <a:t>	Master Management International</a:t>
            </a:r>
          </a:p>
          <a:p>
            <a:r>
              <a:rPr lang="fr-FR" dirty="0">
                <a:latin typeface="Montserrat" panose="00000500000000000000" pitchFamily="2" charset="0"/>
              </a:rPr>
              <a:t>                  DEVELOPPEUR</a:t>
            </a:r>
          </a:p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9FFBD-EA53-47F1-A9A9-026B5A27FD1E}"/>
              </a:ext>
            </a:extLst>
          </p:cNvPr>
          <p:cNvSpPr/>
          <p:nvPr/>
        </p:nvSpPr>
        <p:spPr>
          <a:xfrm>
            <a:off x="0" y="-2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A1C46D-91BE-4496-8473-8F0432BDB164}"/>
              </a:ext>
            </a:extLst>
          </p:cNvPr>
          <p:cNvSpPr txBox="1"/>
          <p:nvPr/>
        </p:nvSpPr>
        <p:spPr>
          <a:xfrm>
            <a:off x="218084" y="174104"/>
            <a:ext cx="1563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Equipe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1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F962-2B59-4E74-AC32-82CC900B573E}"/>
              </a:ext>
            </a:extLst>
          </p:cNvPr>
          <p:cNvSpPr/>
          <p:nvPr/>
        </p:nvSpPr>
        <p:spPr>
          <a:xfrm>
            <a:off x="-3716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ECRAN : Réservation d’un voyage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AD86FA-BA64-4329-B0C1-E44950EA9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3" y="943985"/>
            <a:ext cx="6868823" cy="56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8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F962-2B59-4E74-AC32-82CC900B573E}"/>
              </a:ext>
            </a:extLst>
          </p:cNvPr>
          <p:cNvSpPr/>
          <p:nvPr/>
        </p:nvSpPr>
        <p:spPr>
          <a:xfrm>
            <a:off x="-3716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ECRAN : Réservation d’un voyage </a:t>
            </a:r>
          </a:p>
        </p:txBody>
      </p:sp>
    </p:spTree>
    <p:extLst>
      <p:ext uri="{BB962C8B-B14F-4D97-AF65-F5344CB8AC3E}">
        <p14:creationId xmlns:p14="http://schemas.microsoft.com/office/powerpoint/2010/main" val="322392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BILAN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473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F962-2B59-4E74-AC32-82CC900B573E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 err="1">
                <a:solidFill>
                  <a:schemeClr val="bg1"/>
                </a:solidFill>
                <a:latin typeface="Montserrat" panose="00000500000000000000" pitchFamily="2" charset="0"/>
              </a:rPr>
              <a:t>Burnup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 chart :  sprint pour release 1 (</a:t>
            </a:r>
            <a:r>
              <a:rPr lang="fr-FR" sz="2000" b="1" cap="small" dirty="0" err="1">
                <a:solidFill>
                  <a:schemeClr val="bg1"/>
                </a:solidFill>
                <a:latin typeface="Montserrat" panose="00000500000000000000" pitchFamily="2" charset="0"/>
              </a:rPr>
              <a:t>mvp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) sur 3 jours, 3 ETP, 10 user stories</a:t>
            </a: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FFEDC0DE-CD7B-4F6A-9D96-2B41BEC4BE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442476"/>
              </p:ext>
            </p:extLst>
          </p:nvPr>
        </p:nvGraphicFramePr>
        <p:xfrm>
          <a:off x="3020037" y="1400961"/>
          <a:ext cx="6996417" cy="5066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3952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MERCI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179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F962-2B59-4E74-AC32-82CC900B573E}"/>
              </a:ext>
            </a:extLst>
          </p:cNvPr>
          <p:cNvSpPr/>
          <p:nvPr/>
        </p:nvSpPr>
        <p:spPr>
          <a:xfrm>
            <a:off x="-3716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Bilan Personnel : Pia BAUER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F1EE7E-C1F2-47A1-8EEE-004F81818755}"/>
              </a:ext>
            </a:extLst>
          </p:cNvPr>
          <p:cNvSpPr txBox="1"/>
          <p:nvPr/>
        </p:nvSpPr>
        <p:spPr>
          <a:xfrm>
            <a:off x="545284" y="1325461"/>
            <a:ext cx="108469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Objectif: élargir mes compétences en cohérence avec ma formation initiale (doctorat en mathématiques pures)</a:t>
            </a:r>
          </a:p>
          <a:p>
            <a:r>
              <a:rPr lang="fr-FR" dirty="0"/>
              <a:t>                et une reconversion professionnelle récente (direction établissement médico-social)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173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CONTEXTE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3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0" y="-2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7AFBDD-6041-4C74-9B7D-268F0C502A5A}"/>
              </a:ext>
            </a:extLst>
          </p:cNvPr>
          <p:cNvSpPr txBox="1"/>
          <p:nvPr/>
        </p:nvSpPr>
        <p:spPr>
          <a:xfrm>
            <a:off x="218084" y="174104"/>
            <a:ext cx="4148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Client : BoVoyages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B6876E-68ED-490D-8605-922777973998}"/>
              </a:ext>
            </a:extLst>
          </p:cNvPr>
          <p:cNvSpPr txBox="1"/>
          <p:nvPr/>
        </p:nvSpPr>
        <p:spPr>
          <a:xfrm>
            <a:off x="1185861" y="2066930"/>
            <a:ext cx="1073467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800" dirty="0">
                <a:latin typeface="Montserrat" panose="00000500000000000000" pitchFamily="2" charset="0"/>
              </a:rPr>
              <a:t>Vente des </a:t>
            </a:r>
            <a:r>
              <a:rPr lang="fr-FR" sz="2800" b="1" dirty="0">
                <a:latin typeface="Montserrat" panose="00000500000000000000" pitchFamily="2" charset="0"/>
              </a:rPr>
              <a:t>voyages invendus </a:t>
            </a:r>
            <a:r>
              <a:rPr lang="fr-FR" sz="2800" dirty="0">
                <a:latin typeface="Montserrat" panose="00000500000000000000" pitchFamily="2" charset="0"/>
              </a:rPr>
              <a:t>des agences de voyages</a:t>
            </a:r>
          </a:p>
          <a:p>
            <a:endParaRPr lang="fr-FR" sz="2000" dirty="0">
              <a:latin typeface="Montserrat" panose="00000500000000000000" pitchFamily="2" charset="0"/>
            </a:endParaRPr>
          </a:p>
          <a:p>
            <a:endParaRPr lang="fr-FR" sz="2000" dirty="0">
              <a:latin typeface="Montserrat" panose="00000500000000000000" pitchFamily="2" charset="0"/>
            </a:endParaRPr>
          </a:p>
          <a:p>
            <a:endParaRPr lang="fr-FR" sz="2000" dirty="0">
              <a:latin typeface="Montserrat" panose="00000500000000000000" pitchFamily="2" charset="0"/>
            </a:endParaRPr>
          </a:p>
          <a:p>
            <a:endParaRPr lang="fr-FR" sz="2000" dirty="0">
              <a:latin typeface="Montserrat" panose="00000500000000000000" pitchFamily="2" charset="0"/>
            </a:endParaRPr>
          </a:p>
          <a:p>
            <a:endParaRPr lang="fr-FR" sz="28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800" dirty="0">
                <a:latin typeface="Montserrat" panose="00000500000000000000" pitchFamily="2" charset="0"/>
              </a:rPr>
              <a:t>Système de </a:t>
            </a:r>
            <a:r>
              <a:rPr lang="fr-FR" sz="2800" b="1" dirty="0">
                <a:latin typeface="Montserrat" panose="00000500000000000000" pitchFamily="2" charset="0"/>
              </a:rPr>
              <a:t>vente flash </a:t>
            </a:r>
            <a:r>
              <a:rPr lang="fr-FR" sz="2800" dirty="0">
                <a:latin typeface="Montserrat" panose="00000500000000000000" pitchFamily="2" charset="0"/>
              </a:rPr>
              <a:t>: dates fixées et imminentes → </a:t>
            </a:r>
            <a:r>
              <a:rPr lang="fr-FR" sz="2800" b="1" dirty="0">
                <a:latin typeface="Montserrat" panose="00000500000000000000" pitchFamily="2" charset="0"/>
              </a:rPr>
              <a:t>prix soldés</a:t>
            </a:r>
          </a:p>
          <a:p>
            <a:endParaRPr lang="fr-FR" sz="2000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000" b="1" dirty="0">
              <a:latin typeface="Montserrat" panose="00000500000000000000" pitchFamily="2" charset="0"/>
            </a:endParaRPr>
          </a:p>
          <a:p>
            <a:endParaRPr lang="fr-FR" sz="2000" b="1" dirty="0">
              <a:latin typeface="Montserrat" panose="00000500000000000000" pitchFamily="2" charset="0"/>
            </a:endParaRPr>
          </a:p>
          <a:p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586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7AFBDD-6041-4C74-9B7D-268F0C502A5A}"/>
              </a:ext>
            </a:extLst>
          </p:cNvPr>
          <p:cNvSpPr txBox="1"/>
          <p:nvPr/>
        </p:nvSpPr>
        <p:spPr>
          <a:xfrm>
            <a:off x="218084" y="174104"/>
            <a:ext cx="5126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Problématique / Enjeux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35B71D3-EC54-41E3-868A-2A7D38240B2A}"/>
              </a:ext>
            </a:extLst>
          </p:cNvPr>
          <p:cNvGrpSpPr/>
          <p:nvPr/>
        </p:nvGrpSpPr>
        <p:grpSpPr>
          <a:xfrm>
            <a:off x="1474574" y="1773213"/>
            <a:ext cx="8437590" cy="4245022"/>
            <a:chOff x="3002706" y="1407042"/>
            <a:chExt cx="8453225" cy="424502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2A3F002-E5B7-4610-84D2-8FB25B454B7C}"/>
                </a:ext>
              </a:extLst>
            </p:cNvPr>
            <p:cNvGrpSpPr/>
            <p:nvPr/>
          </p:nvGrpSpPr>
          <p:grpSpPr>
            <a:xfrm>
              <a:off x="3379061" y="1407042"/>
              <a:ext cx="8076870" cy="963827"/>
              <a:chOff x="3379061" y="1407042"/>
              <a:chExt cx="8076870" cy="96382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D6A254-6A76-4F35-BDB1-7638DD39658B}"/>
                  </a:ext>
                </a:extLst>
              </p:cNvPr>
              <p:cNvSpPr/>
              <p:nvPr/>
            </p:nvSpPr>
            <p:spPr>
              <a:xfrm>
                <a:off x="3500465" y="1407042"/>
                <a:ext cx="7955466" cy="9638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8B57AC-A656-475A-90A3-ECA3A7383349}"/>
                  </a:ext>
                </a:extLst>
              </p:cNvPr>
              <p:cNvSpPr/>
              <p:nvPr/>
            </p:nvSpPr>
            <p:spPr>
              <a:xfrm>
                <a:off x="3379061" y="1737211"/>
                <a:ext cx="76206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2000" b="1" dirty="0">
                    <a:latin typeface="Montserrat" panose="00000500000000000000" pitchFamily="2" charset="0"/>
                  </a:rPr>
                  <a:t>inaccessibilité + peu de visibilité  =&gt;    Chiffre d’affaires  </a:t>
                </a:r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C7F5F123-1EA8-41DF-8668-CE13AC376723}"/>
                </a:ext>
              </a:extLst>
            </p:cNvPr>
            <p:cNvGrpSpPr/>
            <p:nvPr/>
          </p:nvGrpSpPr>
          <p:grpSpPr>
            <a:xfrm>
              <a:off x="3002706" y="4632889"/>
              <a:ext cx="8453224" cy="1019175"/>
              <a:chOff x="3291537" y="4448175"/>
              <a:chExt cx="6019784" cy="101917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C772CA-8744-4373-BD03-B5F41FAD4820}"/>
                  </a:ext>
                </a:extLst>
              </p:cNvPr>
              <p:cNvSpPr/>
              <p:nvPr/>
            </p:nvSpPr>
            <p:spPr>
              <a:xfrm>
                <a:off x="3714699" y="4448175"/>
                <a:ext cx="5596622" cy="10191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A83444-9BF9-4BD0-BFA9-BFBED8FB6FAD}"/>
                  </a:ext>
                </a:extLst>
              </p:cNvPr>
              <p:cNvSpPr/>
              <p:nvPr/>
            </p:nvSpPr>
            <p:spPr>
              <a:xfrm>
                <a:off x="3291537" y="4757707"/>
                <a:ext cx="539533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000" b="1" dirty="0">
                    <a:latin typeface="Montserrat" panose="00000500000000000000" pitchFamily="2" charset="0"/>
                  </a:rPr>
                  <a:t>pas de suivi qualité et marketing    =&gt;     Image  </a:t>
                </a: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9D8F12E-A533-4A39-BA02-A28C725B2A67}"/>
                </a:ext>
              </a:extLst>
            </p:cNvPr>
            <p:cNvGrpSpPr/>
            <p:nvPr/>
          </p:nvGrpSpPr>
          <p:grpSpPr>
            <a:xfrm>
              <a:off x="3596927" y="3030284"/>
              <a:ext cx="7859004" cy="1019175"/>
              <a:chOff x="3596927" y="2849309"/>
              <a:chExt cx="7859004" cy="101917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7454F1-7BD9-4DF1-A60E-91687433B34F}"/>
                  </a:ext>
                </a:extLst>
              </p:cNvPr>
              <p:cNvSpPr/>
              <p:nvPr/>
            </p:nvSpPr>
            <p:spPr>
              <a:xfrm>
                <a:off x="3596927" y="2849309"/>
                <a:ext cx="7859004" cy="1019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A763B9-30E8-4E71-8A3D-A356F6A9D4BD}"/>
                  </a:ext>
                </a:extLst>
              </p:cNvPr>
              <p:cNvSpPr/>
              <p:nvPr/>
            </p:nvSpPr>
            <p:spPr>
              <a:xfrm>
                <a:off x="3596927" y="3158841"/>
                <a:ext cx="774497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000" b="1" dirty="0">
                    <a:latin typeface="Montserrat" panose="00000500000000000000" pitchFamily="2" charset="0"/>
                  </a:rPr>
                  <a:t>lenteur administrative et problème d’archivage =&gt;     Coûts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793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7AFBDD-6041-4C74-9B7D-268F0C502A5A}"/>
              </a:ext>
            </a:extLst>
          </p:cNvPr>
          <p:cNvSpPr txBox="1"/>
          <p:nvPr/>
        </p:nvSpPr>
        <p:spPr>
          <a:xfrm>
            <a:off x="218084" y="174104"/>
            <a:ext cx="896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Solution : automatisation des Processus: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9480CC8-6D71-4585-8C57-92729D410214}"/>
              </a:ext>
            </a:extLst>
          </p:cNvPr>
          <p:cNvGrpSpPr/>
          <p:nvPr/>
        </p:nvGrpSpPr>
        <p:grpSpPr>
          <a:xfrm>
            <a:off x="2061167" y="1130906"/>
            <a:ext cx="8069667" cy="4881939"/>
            <a:chOff x="1617257" y="1326333"/>
            <a:chExt cx="8069667" cy="488193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D53111D-4A40-4EEA-BD97-0682E053ABAE}"/>
                </a:ext>
              </a:extLst>
            </p:cNvPr>
            <p:cNvGrpSpPr/>
            <p:nvPr/>
          </p:nvGrpSpPr>
          <p:grpSpPr>
            <a:xfrm>
              <a:off x="1617257" y="1326333"/>
              <a:ext cx="8069667" cy="1428499"/>
              <a:chOff x="4006038" y="1427679"/>
              <a:chExt cx="8069667" cy="142849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9E831C-EBFA-44B6-83BF-856E371BF36F}"/>
                  </a:ext>
                </a:extLst>
              </p:cNvPr>
              <p:cNvSpPr/>
              <p:nvPr/>
            </p:nvSpPr>
            <p:spPr>
              <a:xfrm>
                <a:off x="4006038" y="1427679"/>
                <a:ext cx="8069667" cy="14284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A0F54E-466E-4602-87AB-DAE01BBA3627}"/>
                  </a:ext>
                </a:extLst>
              </p:cNvPr>
              <p:cNvSpPr/>
              <p:nvPr/>
            </p:nvSpPr>
            <p:spPr>
              <a:xfrm>
                <a:off x="4288088" y="1634097"/>
                <a:ext cx="750558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2000" b="1" dirty="0">
                    <a:latin typeface="Montserrat" panose="00000500000000000000" pitchFamily="2" charset="0"/>
                  </a:rPr>
                  <a:t>Application Web</a:t>
                </a:r>
              </a:p>
              <a:p>
                <a:pPr algn="ctr"/>
                <a:endParaRPr lang="fr-FR" sz="2000" b="1" dirty="0"/>
              </a:p>
              <a:p>
                <a:pPr algn="ctr"/>
                <a:r>
                  <a:rPr lang="fr-FR" sz="2000" i="1" dirty="0">
                    <a:latin typeface="Montserrat" panose="00000500000000000000" pitchFamily="2" charset="0"/>
                  </a:rPr>
                  <a:t>Réservation et paiement en ligne, disponible 7j/7, 24h/24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45686988-1145-4618-9650-17FFCADF99FA}"/>
                </a:ext>
              </a:extLst>
            </p:cNvPr>
            <p:cNvGrpSpPr/>
            <p:nvPr/>
          </p:nvGrpSpPr>
          <p:grpSpPr>
            <a:xfrm>
              <a:off x="1617257" y="4779773"/>
              <a:ext cx="8069666" cy="1428499"/>
              <a:chOff x="4006039" y="4448175"/>
              <a:chExt cx="5746641" cy="142849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7FF371-6114-44C2-974C-DB0FCB3DC398}"/>
                  </a:ext>
                </a:extLst>
              </p:cNvPr>
              <p:cNvSpPr/>
              <p:nvPr/>
            </p:nvSpPr>
            <p:spPr>
              <a:xfrm>
                <a:off x="4006039" y="4448175"/>
                <a:ext cx="5746641" cy="142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265C3A-A97D-41C2-A132-F2EEA4E88496}"/>
                  </a:ext>
                </a:extLst>
              </p:cNvPr>
              <p:cNvSpPr/>
              <p:nvPr/>
            </p:nvSpPr>
            <p:spPr>
              <a:xfrm>
                <a:off x="5036222" y="4654593"/>
                <a:ext cx="3686275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2000" b="1" dirty="0">
                    <a:latin typeface="Montserrat" panose="00000500000000000000" pitchFamily="2" charset="0"/>
                  </a:rPr>
                  <a:t>Base de données</a:t>
                </a:r>
              </a:p>
              <a:p>
                <a:pPr algn="ctr"/>
                <a:endParaRPr lang="fr-FR" sz="2000" b="1" dirty="0"/>
              </a:p>
              <a:p>
                <a:pPr algn="ctr"/>
                <a:r>
                  <a:rPr lang="fr-FR" sz="2000" i="1" dirty="0">
                    <a:latin typeface="Montserrat" panose="00000500000000000000" pitchFamily="2" charset="0"/>
                  </a:rPr>
                  <a:t>Sauvegarde des clients et des voyages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0DF78B0-D60B-4559-B52B-BE8B932C5DB7}"/>
                </a:ext>
              </a:extLst>
            </p:cNvPr>
            <p:cNvGrpSpPr/>
            <p:nvPr/>
          </p:nvGrpSpPr>
          <p:grpSpPr>
            <a:xfrm>
              <a:off x="1617257" y="3053053"/>
              <a:ext cx="8069667" cy="1428499"/>
              <a:chOff x="4006038" y="2868649"/>
              <a:chExt cx="8069667" cy="142849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80A99C-F37B-4FD7-AC53-ABDDB361A314}"/>
                  </a:ext>
                </a:extLst>
              </p:cNvPr>
              <p:cNvSpPr/>
              <p:nvPr/>
            </p:nvSpPr>
            <p:spPr>
              <a:xfrm>
                <a:off x="4006038" y="2868649"/>
                <a:ext cx="8069667" cy="14284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B5BAAB-EA32-4462-B294-58E5016A5ACA}"/>
                  </a:ext>
                </a:extLst>
              </p:cNvPr>
              <p:cNvSpPr/>
              <p:nvPr/>
            </p:nvSpPr>
            <p:spPr>
              <a:xfrm>
                <a:off x="5838186" y="3075067"/>
                <a:ext cx="4405373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2000" b="1" dirty="0">
                    <a:latin typeface="Montserrat" panose="00000500000000000000" pitchFamily="2" charset="0"/>
                  </a:rPr>
                  <a:t>Site bien construit et attrayant</a:t>
                </a:r>
              </a:p>
              <a:p>
                <a:pPr algn="ctr"/>
                <a:endParaRPr lang="fr-FR" sz="2000" b="1" dirty="0"/>
              </a:p>
              <a:p>
                <a:pPr algn="ctr"/>
                <a:r>
                  <a:rPr lang="fr-FR" sz="2000" i="1" dirty="0">
                    <a:latin typeface="Montserrat" panose="00000500000000000000" pitchFamily="2" charset="0"/>
                  </a:rPr>
                  <a:t>↗ Nombre de visites</a:t>
                </a:r>
              </a:p>
            </p:txBody>
          </p:sp>
        </p:grp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3672D70-5925-4612-949A-C284962A0316}"/>
              </a:ext>
            </a:extLst>
          </p:cNvPr>
          <p:cNvSpPr txBox="1"/>
          <p:nvPr/>
        </p:nvSpPr>
        <p:spPr>
          <a:xfrm>
            <a:off x="2061167" y="6219263"/>
            <a:ext cx="90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" panose="00000500000000000000" pitchFamily="2" charset="0"/>
              </a:rPr>
              <a:t>VALEUR AJOUTEE : Sécurisation des transactions bancaires (Java)</a:t>
            </a:r>
          </a:p>
        </p:txBody>
      </p:sp>
    </p:spTree>
    <p:extLst>
      <p:ext uri="{BB962C8B-B14F-4D97-AF65-F5344CB8AC3E}">
        <p14:creationId xmlns:p14="http://schemas.microsoft.com/office/powerpoint/2010/main" val="19699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1371136" y="931069"/>
            <a:ext cx="9449729" cy="49958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ontserrat" panose="00000500000000000000" pitchFamily="2" charset="0"/>
              </a:rPr>
              <a:t>CONCEPTION</a:t>
            </a:r>
            <a:endParaRPr lang="fr-F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2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F962-2B59-4E74-AC32-82CC900B573E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</a:t>
            </a:r>
            <a:r>
              <a:rPr lang="fr-FR" sz="20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Diagramme de Cas D’Utilisation : client et commercial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C70359-D2D0-4892-A72E-547E58609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54" y="1352259"/>
            <a:ext cx="7888164" cy="52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4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1DAA2-B332-4434-BBE8-D9147AADB4F2}"/>
              </a:ext>
            </a:extLst>
          </p:cNvPr>
          <p:cNvSpPr/>
          <p:nvPr/>
        </p:nvSpPr>
        <p:spPr>
          <a:xfrm>
            <a:off x="-1858" y="0"/>
            <a:ext cx="12195716" cy="932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7AFBDD-6041-4C74-9B7D-268F0C502A5A}"/>
              </a:ext>
            </a:extLst>
          </p:cNvPr>
          <p:cNvSpPr txBox="1"/>
          <p:nvPr/>
        </p:nvSpPr>
        <p:spPr>
          <a:xfrm>
            <a:off x="218084" y="174104"/>
            <a:ext cx="6811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cap="small" dirty="0">
                <a:solidFill>
                  <a:schemeClr val="bg1"/>
                </a:solidFill>
                <a:latin typeface="Montserrat" panose="00000500000000000000" pitchFamily="2" charset="0"/>
              </a:rPr>
              <a:t>User Story Mapping </a:t>
            </a:r>
            <a:r>
              <a:rPr lang="fr-FR" sz="3200" b="1" cap="small" dirty="0" err="1">
                <a:solidFill>
                  <a:schemeClr val="bg1"/>
                </a:solidFill>
                <a:latin typeface="Montserrat" panose="00000500000000000000" pitchFamily="2" charset="0"/>
              </a:rPr>
              <a:t>BoVoyages</a:t>
            </a:r>
            <a:endParaRPr lang="fr-FR" sz="1200" b="1" cap="small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AEE977D-493C-41AB-BC46-258414113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778"/>
            <a:ext cx="12192000" cy="52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124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247</Words>
  <Application>Microsoft Office PowerPoint</Application>
  <PresentationFormat>Grand écran</PresentationFormat>
  <Paragraphs>84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Dubai Medium</vt:lpstr>
      <vt:lpstr>Montserrat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Adminl</cp:lastModifiedBy>
  <cp:revision>69</cp:revision>
  <dcterms:created xsi:type="dcterms:W3CDTF">2012-07-30T22:21:58Z</dcterms:created>
  <dcterms:modified xsi:type="dcterms:W3CDTF">2018-10-23T16:07:21Z</dcterms:modified>
</cp:coreProperties>
</file>